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07" r:id="rId3"/>
    <p:sldId id="279" r:id="rId4"/>
    <p:sldId id="294" r:id="rId5"/>
    <p:sldId id="269" r:id="rId6"/>
    <p:sldId id="306" r:id="rId7"/>
    <p:sldId id="293" r:id="rId8"/>
    <p:sldId id="272"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05F86-4649-4099-8279-FB3EFFFA63BE}"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8A3E4-DB38-4985-87F6-246656A175FA}" type="slidenum">
              <a:rPr lang="en-US" smtClean="0"/>
              <a:t>‹#›</a:t>
            </a:fld>
            <a:endParaRPr lang="en-US"/>
          </a:p>
        </p:txBody>
      </p:sp>
    </p:spTree>
    <p:extLst>
      <p:ext uri="{BB962C8B-B14F-4D97-AF65-F5344CB8AC3E}">
        <p14:creationId xmlns:p14="http://schemas.microsoft.com/office/powerpoint/2010/main" val="408501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5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most important step to receiving financial assistance is the complete the FAFSA.</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66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primarily use student loans to help pay for graduate school.  These are the three types of loans that you can borrow.</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55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borrow, don’t forget to complete any steps that you might not have completed as an undergraduate and remember that you have to accept loans EVERY year.</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9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student center is the hub for all of your financial aid information.</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2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go to accept or decline your student loans.</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99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undergraduate student, but you will also have the option to accept or decline student loans from this screen in your student center.  </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1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you completed the FAFSA, but haven’t received a loan offer, check your To Do list for missing items.</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96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walk-in visitors throughout the day, so please stop by and see us!</a:t>
            </a:r>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52A537C-83C2-4E07-BD8B-4DC1CC913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51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314CD3-B2C3-D44E-AB73-D4BF4A678D5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128713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14CD3-B2C3-D44E-AB73-D4BF4A678D5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32291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23967" y="311151"/>
            <a:ext cx="3016251"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986" y="311151"/>
            <a:ext cx="8849783"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14CD3-B2C3-D44E-AB73-D4BF4A678D5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11787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14CD3-B2C3-D44E-AB73-D4BF4A678D5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376790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14CD3-B2C3-D44E-AB73-D4BF4A678D5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281661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984" y="1812925"/>
            <a:ext cx="5933016"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2" y="1812925"/>
            <a:ext cx="5933017"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314CD3-B2C3-D44E-AB73-D4BF4A678D5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412347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314CD3-B2C3-D44E-AB73-D4BF4A678D51}"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66322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314CD3-B2C3-D44E-AB73-D4BF4A678D51}"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162412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14CD3-B2C3-D44E-AB73-D4BF4A678D51}"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173709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14CD3-B2C3-D44E-AB73-D4BF4A678D5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228659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14CD3-B2C3-D44E-AB73-D4BF4A678D5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5AEED-60AD-1E4E-8ECF-2166D8FEEAF0}" type="slidenum">
              <a:rPr lang="en-US" smtClean="0"/>
              <a:t>‹#›</a:t>
            </a:fld>
            <a:endParaRPr lang="en-US"/>
          </a:p>
        </p:txBody>
      </p:sp>
    </p:spTree>
    <p:extLst>
      <p:ext uri="{BB962C8B-B14F-4D97-AF65-F5344CB8AC3E}">
        <p14:creationId xmlns:p14="http://schemas.microsoft.com/office/powerpoint/2010/main" val="2908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B7314CD3-B2C3-D44E-AB73-D4BF4A678D51}" type="datetimeFigureOut">
              <a:rPr lang="en-US" smtClean="0"/>
              <a:t>8/24/2023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525AEED-60AD-1E4E-8ECF-2166D8FEEAF0}" type="slidenum">
              <a:rPr lang="en-US" smtClean="0"/>
              <a:t>‹#›</a:t>
            </a:fld>
            <a:endParaRPr lang="en-US"/>
          </a:p>
        </p:txBody>
      </p:sp>
    </p:spTree>
    <p:extLst>
      <p:ext uri="{BB962C8B-B14F-4D97-AF65-F5344CB8AC3E}">
        <p14:creationId xmlns:p14="http://schemas.microsoft.com/office/powerpoint/2010/main" val="72074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tudentai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my.uakron.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CM-1016-32800_General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735056" cy="6858000"/>
          </a:xfrm>
          <a:prstGeom prst="rect">
            <a:avLst/>
          </a:prstGeom>
        </p:spPr>
      </p:pic>
      <p:sp>
        <p:nvSpPr>
          <p:cNvPr id="2" name="Title 1"/>
          <p:cNvSpPr>
            <a:spLocks noGrp="1"/>
          </p:cNvSpPr>
          <p:nvPr>
            <p:ph type="ctrTitle"/>
          </p:nvPr>
        </p:nvSpPr>
        <p:spPr>
          <a:xfrm>
            <a:off x="3192616" y="1635700"/>
            <a:ext cx="6586479" cy="2389579"/>
          </a:xfrm>
        </p:spPr>
        <p:txBody>
          <a:bodyPr anchor="t">
            <a:noAutofit/>
          </a:bodyPr>
          <a:lstStyle/>
          <a:p>
            <a:r>
              <a:rPr lang="en-US" i="1" dirty="0">
                <a:solidFill>
                  <a:srgbClr val="9C8D5A"/>
                </a:solidFill>
                <a:latin typeface="Georgia"/>
                <a:cs typeface="Georgia"/>
              </a:rPr>
              <a:t>Financial Assistance for Graduate School</a:t>
            </a:r>
            <a:endParaRPr lang="en-US" i="1" dirty="0">
              <a:solidFill>
                <a:schemeClr val="bg1"/>
              </a:solidFill>
              <a:latin typeface="Georgia"/>
              <a:cs typeface="Georgia"/>
            </a:endParaRPr>
          </a:p>
        </p:txBody>
      </p:sp>
    </p:spTree>
    <p:extLst>
      <p:ext uri="{BB962C8B-B14F-4D97-AF65-F5344CB8AC3E}">
        <p14:creationId xmlns:p14="http://schemas.microsoft.com/office/powerpoint/2010/main" val="272308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2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24" y="2216284"/>
            <a:ext cx="3088918" cy="4644960"/>
          </a:xfrm>
          <a:prstGeom prst="rect">
            <a:avLst/>
          </a:prstGeom>
        </p:spPr>
      </p:pic>
      <p:sp>
        <p:nvSpPr>
          <p:cNvPr id="2" name="TextBox 1">
            <a:extLst>
              <a:ext uri="{FF2B5EF4-FFF2-40B4-BE49-F238E27FC236}">
                <a16:creationId xmlns:a16="http://schemas.microsoft.com/office/drawing/2014/main" id="{6AD7111F-80E2-86C1-4C0D-CD11E8F50684}"/>
              </a:ext>
            </a:extLst>
          </p:cNvPr>
          <p:cNvSpPr txBox="1"/>
          <p:nvPr/>
        </p:nvSpPr>
        <p:spPr>
          <a:xfrm>
            <a:off x="1908048" y="365760"/>
            <a:ext cx="8503920" cy="1323439"/>
          </a:xfrm>
          <a:prstGeom prst="rect">
            <a:avLst/>
          </a:prstGeom>
          <a:noFill/>
        </p:spPr>
        <p:txBody>
          <a:bodyPr wrap="square" rtlCol="0">
            <a:spAutoFit/>
          </a:bodyPr>
          <a:lstStyle/>
          <a:p>
            <a:pPr algn="ctr"/>
            <a:r>
              <a:rPr lang="en-US" sz="4000" dirty="0">
                <a:solidFill>
                  <a:schemeClr val="bg1"/>
                </a:solidFill>
                <a:latin typeface="Franklin Gothic Book" panose="020B0503020102020204" pitchFamily="34" charset="0"/>
              </a:rPr>
              <a:t>File the Free Application for</a:t>
            </a:r>
          </a:p>
          <a:p>
            <a:pPr algn="ctr"/>
            <a:r>
              <a:rPr lang="en-US" sz="4000" dirty="0">
                <a:solidFill>
                  <a:schemeClr val="bg1"/>
                </a:solidFill>
                <a:latin typeface="Franklin Gothic Book" panose="020B0503020102020204" pitchFamily="34" charset="0"/>
              </a:rPr>
              <a:t>Federal Student Aid</a:t>
            </a:r>
          </a:p>
        </p:txBody>
      </p:sp>
      <p:sp>
        <p:nvSpPr>
          <p:cNvPr id="15" name="TextBox 14">
            <a:extLst>
              <a:ext uri="{FF2B5EF4-FFF2-40B4-BE49-F238E27FC236}">
                <a16:creationId xmlns:a16="http://schemas.microsoft.com/office/drawing/2014/main" id="{4EAB7B63-E513-94BF-4D46-9CDD4D5828E4}"/>
              </a:ext>
            </a:extLst>
          </p:cNvPr>
          <p:cNvSpPr txBox="1"/>
          <p:nvPr/>
        </p:nvSpPr>
        <p:spPr>
          <a:xfrm>
            <a:off x="4672584" y="2990088"/>
            <a:ext cx="5486400" cy="1569660"/>
          </a:xfrm>
          <a:prstGeom prst="rect">
            <a:avLst/>
          </a:prstGeom>
          <a:noFill/>
        </p:spPr>
        <p:txBody>
          <a:bodyPr wrap="square" rtlCol="0">
            <a:spAutoFit/>
          </a:bodyPr>
          <a:lstStyle/>
          <a:p>
            <a:r>
              <a:rPr lang="en-US" sz="2400" dirty="0">
                <a:solidFill>
                  <a:schemeClr val="bg1"/>
                </a:solidFill>
                <a:latin typeface="Franklin Gothic Book" panose="020B0503020102020204" pitchFamily="34" charset="0"/>
              </a:rPr>
              <a:t>If you haven’t already, file the FAFSA at </a:t>
            </a:r>
            <a:r>
              <a:rPr lang="en-US" sz="2400" dirty="0">
                <a:solidFill>
                  <a:schemeClr val="bg1"/>
                </a:solidFill>
                <a:latin typeface="Franklin Gothic Book" panose="020B0503020102020204" pitchFamily="34" charset="0"/>
                <a:hlinkClick r:id="rId4"/>
              </a:rPr>
              <a:t>www.studentaid.gov</a:t>
            </a:r>
            <a:r>
              <a:rPr lang="en-US" sz="2400" dirty="0">
                <a:solidFill>
                  <a:schemeClr val="bg1"/>
                </a:solidFill>
                <a:latin typeface="Franklin Gothic Book" panose="020B0503020102020204" pitchFamily="34" charset="0"/>
              </a:rPr>
              <a:t> as soon as possible so that we can help you with financial assistance.</a:t>
            </a:r>
          </a:p>
        </p:txBody>
      </p:sp>
    </p:spTree>
    <p:extLst>
      <p:ext uri="{BB962C8B-B14F-4D97-AF65-F5344CB8AC3E}">
        <p14:creationId xmlns:p14="http://schemas.microsoft.com/office/powerpoint/2010/main" val="187606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CM-1016-32800_GeneralPP3.jpg"/>
          <p:cNvPicPr>
            <a:picLocks noChangeAspect="1"/>
          </p:cNvPicPr>
          <p:nvPr/>
        </p:nvPicPr>
        <p:blipFill rotWithShape="1">
          <a:blip r:embed="rId3">
            <a:extLst>
              <a:ext uri="{28A0092B-C50C-407E-A947-70E740481C1C}">
                <a14:useLocalDpi xmlns:a14="http://schemas.microsoft.com/office/drawing/2010/main" val="0"/>
              </a:ext>
            </a:extLst>
          </a:blip>
          <a:srcRect b="14914"/>
          <a:stretch/>
        </p:blipFill>
        <p:spPr>
          <a:xfrm>
            <a:off x="0" y="0"/>
            <a:ext cx="12192000" cy="67242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74460828"/>
              </p:ext>
            </p:extLst>
          </p:nvPr>
        </p:nvGraphicFramePr>
        <p:xfrm>
          <a:off x="0" y="1532068"/>
          <a:ext cx="12192002" cy="5192218"/>
        </p:xfrm>
        <a:graphic>
          <a:graphicData uri="http://schemas.openxmlformats.org/drawingml/2006/table">
            <a:tbl>
              <a:tblPr firstRow="1" bandRow="1">
                <a:tableStyleId>{5940675A-B579-460E-94D1-54222C63F5DA}</a:tableStyleId>
              </a:tblPr>
              <a:tblGrid>
                <a:gridCol w="2465872">
                  <a:extLst>
                    <a:ext uri="{9D8B030D-6E8A-4147-A177-3AD203B41FA5}">
                      <a16:colId xmlns:a16="http://schemas.microsoft.com/office/drawing/2014/main" val="1561326975"/>
                    </a:ext>
                  </a:extLst>
                </a:gridCol>
                <a:gridCol w="2909526">
                  <a:extLst>
                    <a:ext uri="{9D8B030D-6E8A-4147-A177-3AD203B41FA5}">
                      <a16:colId xmlns:a16="http://schemas.microsoft.com/office/drawing/2014/main" val="500537453"/>
                    </a:ext>
                  </a:extLst>
                </a:gridCol>
                <a:gridCol w="3408302">
                  <a:extLst>
                    <a:ext uri="{9D8B030D-6E8A-4147-A177-3AD203B41FA5}">
                      <a16:colId xmlns:a16="http://schemas.microsoft.com/office/drawing/2014/main" val="3964651526"/>
                    </a:ext>
                  </a:extLst>
                </a:gridCol>
                <a:gridCol w="3408302">
                  <a:extLst>
                    <a:ext uri="{9D8B030D-6E8A-4147-A177-3AD203B41FA5}">
                      <a16:colId xmlns:a16="http://schemas.microsoft.com/office/drawing/2014/main" val="3737290470"/>
                    </a:ext>
                  </a:extLst>
                </a:gridCol>
              </a:tblGrid>
              <a:tr h="985638">
                <a:tc>
                  <a:txBody>
                    <a:bodyPr/>
                    <a:lstStyle/>
                    <a:p>
                      <a:pPr algn="ct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algn="ctr"/>
                      <a:r>
                        <a:rPr lang="en-US" b="1" dirty="0">
                          <a:solidFill>
                            <a:schemeClr val="bg1"/>
                          </a:solidFill>
                        </a:rPr>
                        <a:t>Federal Direct Unsubsidized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algn="ctr"/>
                      <a:r>
                        <a:rPr lang="en-US" b="1" dirty="0">
                          <a:solidFill>
                            <a:schemeClr val="bg1"/>
                          </a:solidFill>
                        </a:rPr>
                        <a:t>Federal Graduate PLUS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algn="ctr"/>
                      <a:r>
                        <a:rPr lang="en-US" b="1" dirty="0">
                          <a:solidFill>
                            <a:schemeClr val="bg1"/>
                          </a:solidFill>
                        </a:rPr>
                        <a:t>Private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extLst>
                  <a:ext uri="{0D108BD9-81ED-4DB2-BD59-A6C34878D82A}">
                    <a16:rowId xmlns:a16="http://schemas.microsoft.com/office/drawing/2014/main" val="2595719382"/>
                  </a:ext>
                </a:extLst>
              </a:tr>
              <a:tr h="571044">
                <a:tc>
                  <a:txBody>
                    <a:bodyPr/>
                    <a:lstStyle/>
                    <a:p>
                      <a:pPr algn="ctr"/>
                      <a:r>
                        <a:rPr lang="en-US" sz="1600" b="1" dirty="0">
                          <a:solidFill>
                            <a:schemeClr val="bg1"/>
                          </a:solidFill>
                        </a:rPr>
                        <a:t>FAFSA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algn="ctr"/>
                      <a:r>
                        <a:rPr lang="en-US" sz="1600" b="1" dirty="0">
                          <a:solidFill>
                            <a:sysClr val="windowText" lastClr="000000"/>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solidFill>
                            <a:sysClr val="windowText" lastClr="000000"/>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solidFill>
                            <a:sysClr val="windowText" lastClr="000000"/>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extLst>
                  <a:ext uri="{0D108BD9-81ED-4DB2-BD59-A6C34878D82A}">
                    <a16:rowId xmlns:a16="http://schemas.microsoft.com/office/drawing/2014/main" val="3853517885"/>
                  </a:ext>
                </a:extLst>
              </a:tr>
              <a:tr h="725557">
                <a:tc>
                  <a:txBody>
                    <a:bodyPr/>
                    <a:lstStyle/>
                    <a:p>
                      <a:pPr algn="ctr"/>
                      <a:r>
                        <a:rPr lang="en-US" sz="1600" b="1" dirty="0">
                          <a:solidFill>
                            <a:schemeClr val="bg1"/>
                          </a:solidFill>
                        </a:rPr>
                        <a:t>Credit Check?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algn="ctr"/>
                      <a:r>
                        <a:rPr lang="en-US" sz="1600" b="1" dirty="0">
                          <a:solidFill>
                            <a:sysClr val="windowText" lastClr="000000"/>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Yes – Student (and cosigner if needed)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extLst>
                  <a:ext uri="{0D108BD9-81ED-4DB2-BD59-A6C34878D82A}">
                    <a16:rowId xmlns:a16="http://schemas.microsoft.com/office/drawing/2014/main" val="3579017435"/>
                  </a:ext>
                </a:extLst>
              </a:tr>
              <a:tr h="1126443">
                <a:tc>
                  <a:txBody>
                    <a:bodyPr/>
                    <a:lstStyle/>
                    <a:p>
                      <a:pPr algn="ctr"/>
                      <a:r>
                        <a:rPr lang="en-US" sz="1600" b="1" dirty="0">
                          <a:solidFill>
                            <a:schemeClr val="bg1"/>
                          </a:solidFill>
                        </a:rPr>
                        <a:t>Rates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algn="ctr"/>
                      <a:r>
                        <a:rPr lang="en-US" sz="1600" b="1" dirty="0"/>
                        <a:t>7.05% Fixed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solidFill>
                            <a:sysClr val="windowText" lastClr="000000"/>
                          </a:solidFill>
                        </a:rPr>
                        <a:t>8.05% Fixed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solidFill>
                            <a:sysClr val="windowText" lastClr="000000"/>
                          </a:solidFill>
                        </a:rPr>
                        <a:t>Varies</a:t>
                      </a:r>
                      <a:r>
                        <a:rPr lang="en-US" sz="1600" b="1" baseline="0" dirty="0">
                          <a:solidFill>
                            <a:sysClr val="windowText" lastClr="000000"/>
                          </a:solidFill>
                        </a:rPr>
                        <a:t> by lender </a:t>
                      </a:r>
                      <a:br>
                        <a:rPr lang="en-US" sz="1600" b="1" baseline="0" dirty="0">
                          <a:solidFill>
                            <a:sysClr val="windowText" lastClr="000000"/>
                          </a:solidFill>
                        </a:rPr>
                      </a:br>
                      <a:r>
                        <a:rPr lang="en-US" sz="1600" b="1" baseline="0" dirty="0">
                          <a:solidFill>
                            <a:sysClr val="windowText" lastClr="000000"/>
                          </a:solidFill>
                        </a:rPr>
                        <a:t>(based on credit history of applicant/cosigner)</a:t>
                      </a:r>
                      <a:endParaRPr lang="en-US" sz="1600" b="1" dirty="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extLst>
                  <a:ext uri="{0D108BD9-81ED-4DB2-BD59-A6C34878D82A}">
                    <a16:rowId xmlns:a16="http://schemas.microsoft.com/office/drawing/2014/main" val="412849043"/>
                  </a:ext>
                </a:extLst>
              </a:tr>
              <a:tr h="891768">
                <a:tc>
                  <a:txBody>
                    <a:bodyPr/>
                    <a:lstStyle/>
                    <a:p>
                      <a:pPr algn="ctr"/>
                      <a:r>
                        <a:rPr lang="en-US" sz="1600" b="1" dirty="0">
                          <a:solidFill>
                            <a:schemeClr val="bg1"/>
                          </a:solidFill>
                        </a:rPr>
                        <a:t>Borrowing Max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lvl="0" algn="ctr">
                        <a:buNone/>
                      </a:pPr>
                      <a:r>
                        <a:rPr lang="en-US" sz="1600" b="1" dirty="0">
                          <a:solidFill>
                            <a:sysClr val="windowText" lastClr="000000"/>
                          </a:solidFill>
                        </a:rPr>
                        <a:t>$20,500/year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t>Up to the yearly cost of attendance after </a:t>
                      </a:r>
                      <a:r>
                        <a:rPr kumimoji="0" lang="en-US" sz="1600" b="1" i="0" u="none" strike="noStrike" kern="1200" cap="none" spc="0" normalizeH="0" baseline="0" noProof="0" dirty="0">
                          <a:ln>
                            <a:noFill/>
                          </a:ln>
                          <a:solidFill>
                            <a:prstClr val="black"/>
                          </a:solidFill>
                          <a:effectLst/>
                          <a:uLnTx/>
                          <a:uFillTx/>
                          <a:latin typeface="+mn-lt"/>
                          <a:ea typeface="+mn-ea"/>
                          <a:cs typeface="+mn-cs"/>
                        </a:rPr>
                        <a:t>other aid and </a:t>
                      </a:r>
                      <a:r>
                        <a:rPr lang="en-US" sz="1600" b="1" dirty="0"/>
                        <a:t>Unsubsidized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t>Up to the yearly cost of attendance after other aid and federal loans.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extLst>
                  <a:ext uri="{0D108BD9-81ED-4DB2-BD59-A6C34878D82A}">
                    <a16:rowId xmlns:a16="http://schemas.microsoft.com/office/drawing/2014/main" val="3098106933"/>
                  </a:ext>
                </a:extLst>
              </a:tr>
              <a:tr h="891768">
                <a:tc>
                  <a:txBody>
                    <a:bodyPr/>
                    <a:lstStyle/>
                    <a:p>
                      <a:pPr algn="ctr"/>
                      <a:r>
                        <a:rPr lang="en-US" sz="1600" b="1" dirty="0">
                          <a:solidFill>
                            <a:schemeClr val="bg1"/>
                          </a:solidFill>
                        </a:rPr>
                        <a:t>Application</a:t>
                      </a:r>
                      <a:r>
                        <a:rPr lang="en-US" sz="1600" b="1" baseline="0" dirty="0">
                          <a:solidFill>
                            <a:schemeClr val="bg1"/>
                          </a:solidFill>
                        </a:rPr>
                        <a:t> Process</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2F"/>
                    </a:solidFill>
                  </a:tcPr>
                </a:tc>
                <a:tc>
                  <a:txBody>
                    <a:bodyPr/>
                    <a:lstStyle/>
                    <a:p>
                      <a:pPr lvl="0" algn="ctr">
                        <a:buNone/>
                      </a:pPr>
                      <a:r>
                        <a:rPr lang="en-US" sz="1600" b="1" dirty="0">
                          <a:solidFill>
                            <a:sysClr val="windowText" lastClr="000000"/>
                          </a:solidFill>
                        </a:rPr>
                        <a:t>Complete the FAFSA, school offers loan amount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t>Studentaid.gov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tc>
                  <a:txBody>
                    <a:bodyPr/>
                    <a:lstStyle/>
                    <a:p>
                      <a:pPr algn="ctr"/>
                      <a:r>
                        <a:rPr lang="en-US" sz="1600" b="1" dirty="0"/>
                        <a:t>uakron.edu/finaid/loan-programs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A072"/>
                    </a:solidFill>
                  </a:tcPr>
                </a:tc>
                <a:extLst>
                  <a:ext uri="{0D108BD9-81ED-4DB2-BD59-A6C34878D82A}">
                    <a16:rowId xmlns:a16="http://schemas.microsoft.com/office/drawing/2014/main" val="1753740803"/>
                  </a:ext>
                </a:extLst>
              </a:tr>
            </a:tbl>
          </a:graphicData>
        </a:graphic>
      </p:graphicFrame>
      <p:sp>
        <p:nvSpPr>
          <p:cNvPr id="7" name="TextBox 6"/>
          <p:cNvSpPr txBox="1"/>
          <p:nvPr/>
        </p:nvSpPr>
        <p:spPr>
          <a:xfrm>
            <a:off x="1967263" y="778160"/>
            <a:ext cx="8198713" cy="646331"/>
          </a:xfrm>
          <a:prstGeom prst="rect">
            <a:avLst/>
          </a:prstGeom>
          <a:noFill/>
        </p:spPr>
        <p:txBody>
          <a:bodyPr wrap="square" rtlCol="0">
            <a:spAutoFit/>
          </a:bodyPr>
          <a:lstStyle/>
          <a:p>
            <a:pPr algn="ctr" defTabSz="457146"/>
            <a:r>
              <a:rPr lang="en-US" sz="3600" dirty="0">
                <a:solidFill>
                  <a:srgbClr val="00002F"/>
                </a:solidFill>
                <a:latin typeface="Georgia" panose="02040502050405020303" pitchFamily="18" charset="0"/>
              </a:rPr>
              <a:t>Student Loan Options</a:t>
            </a:r>
          </a:p>
        </p:txBody>
      </p:sp>
    </p:spTree>
    <p:extLst>
      <p:ext uri="{BB962C8B-B14F-4D97-AF65-F5344CB8AC3E}">
        <p14:creationId xmlns:p14="http://schemas.microsoft.com/office/powerpoint/2010/main" val="142782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CM-1016-32800_GeneralP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976893" y="802433"/>
            <a:ext cx="7814414" cy="646331"/>
          </a:xfrm>
          <a:prstGeom prst="rect">
            <a:avLst/>
          </a:prstGeom>
          <a:noFill/>
        </p:spPr>
        <p:txBody>
          <a:bodyPr wrap="square" rtlCol="0">
            <a:spAutoFit/>
          </a:bodyPr>
          <a:lstStyle/>
          <a:p>
            <a:pPr defTabSz="457146"/>
            <a:r>
              <a:rPr lang="en-US" sz="3600" dirty="0">
                <a:solidFill>
                  <a:srgbClr val="00002F"/>
                </a:solidFill>
                <a:latin typeface="Georgia" panose="02040502050405020303" pitchFamily="18" charset="0"/>
              </a:rPr>
              <a:t>Borrowing Student Loans?</a:t>
            </a:r>
          </a:p>
        </p:txBody>
      </p:sp>
      <p:sp>
        <p:nvSpPr>
          <p:cNvPr id="4" name="Rectangle 3"/>
          <p:cNvSpPr/>
          <p:nvPr/>
        </p:nvSpPr>
        <p:spPr>
          <a:xfrm>
            <a:off x="2165024" y="3044858"/>
            <a:ext cx="1395167" cy="2063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6"/>
            <a:endParaRPr lang="en-US">
              <a:solidFill>
                <a:prstClr val="white"/>
              </a:solidFill>
              <a:latin typeface="Calibri"/>
            </a:endParaRPr>
          </a:p>
        </p:txBody>
      </p:sp>
      <p:sp>
        <p:nvSpPr>
          <p:cNvPr id="6" name="TextBox 5"/>
          <p:cNvSpPr txBox="1"/>
          <p:nvPr/>
        </p:nvSpPr>
        <p:spPr>
          <a:xfrm>
            <a:off x="5724752" y="1799015"/>
            <a:ext cx="4756027" cy="4093428"/>
          </a:xfrm>
          <a:prstGeom prst="rect">
            <a:avLst/>
          </a:prstGeom>
          <a:noFill/>
        </p:spPr>
        <p:txBody>
          <a:bodyPr wrap="square" rtlCol="0">
            <a:spAutoFit/>
          </a:bodyPr>
          <a:lstStyle/>
          <a:p>
            <a:pPr defTabSz="457146"/>
            <a:r>
              <a:rPr lang="en-US" sz="2000" b="1" dirty="0">
                <a:solidFill>
                  <a:prstClr val="black"/>
                </a:solidFill>
                <a:latin typeface="Calibri"/>
              </a:rPr>
              <a:t>All students </a:t>
            </a:r>
            <a:r>
              <a:rPr lang="en-US" sz="2000" dirty="0">
                <a:solidFill>
                  <a:prstClr val="black"/>
                </a:solidFill>
                <a:latin typeface="Calibri"/>
              </a:rPr>
              <a:t>need to accept their federal direct student loans in the Student Center of MyAkron, </a:t>
            </a:r>
            <a:r>
              <a:rPr lang="en-US" sz="2000" i="1" dirty="0">
                <a:solidFill>
                  <a:prstClr val="black"/>
                </a:solidFill>
                <a:latin typeface="Calibri"/>
              </a:rPr>
              <a:t>every financial aid year</a:t>
            </a:r>
            <a:r>
              <a:rPr lang="en-US" sz="2000" dirty="0">
                <a:solidFill>
                  <a:prstClr val="black"/>
                </a:solidFill>
                <a:latin typeface="Calibri"/>
              </a:rPr>
              <a:t>.</a:t>
            </a:r>
          </a:p>
          <a:p>
            <a:pPr defTabSz="457146"/>
            <a:endParaRPr lang="en-US" sz="2000" dirty="0">
              <a:solidFill>
                <a:prstClr val="black"/>
              </a:solidFill>
              <a:latin typeface="Calibri"/>
            </a:endParaRPr>
          </a:p>
          <a:p>
            <a:pPr defTabSz="457146"/>
            <a:r>
              <a:rPr lang="en-US" sz="2000" dirty="0">
                <a:solidFill>
                  <a:prstClr val="black"/>
                </a:solidFill>
                <a:latin typeface="Calibri"/>
              </a:rPr>
              <a:t>First-time student loan borrowers need to complete two additional requirements the first time they borrow loans at UA:</a:t>
            </a:r>
          </a:p>
          <a:p>
            <a:pPr marL="285750" indent="-285750" defTabSz="457146">
              <a:buFont typeface="Arial" panose="020B0604020202020204" pitchFamily="34" charset="0"/>
              <a:buChar char="•"/>
            </a:pPr>
            <a:r>
              <a:rPr lang="en-US" sz="2000" dirty="0">
                <a:solidFill>
                  <a:prstClr val="black"/>
                </a:solidFill>
                <a:highlight>
                  <a:srgbClr val="FFFF00"/>
                </a:highlight>
                <a:latin typeface="Calibri"/>
              </a:rPr>
              <a:t>Entrance counseling</a:t>
            </a:r>
          </a:p>
          <a:p>
            <a:pPr marL="285750" indent="-285750" defTabSz="457146">
              <a:buFont typeface="Arial" panose="020B0604020202020204" pitchFamily="34" charset="0"/>
              <a:buChar char="•"/>
            </a:pPr>
            <a:r>
              <a:rPr lang="en-US" sz="2000" dirty="0">
                <a:solidFill>
                  <a:prstClr val="black"/>
                </a:solidFill>
                <a:highlight>
                  <a:srgbClr val="FFFF00"/>
                </a:highlight>
                <a:latin typeface="Calibri"/>
              </a:rPr>
              <a:t>Loan Agreement/Master Promissory Note (MPN)</a:t>
            </a:r>
          </a:p>
          <a:p>
            <a:pPr defTabSz="457146"/>
            <a:r>
              <a:rPr lang="en-US" sz="2000" dirty="0">
                <a:solidFill>
                  <a:prstClr val="black"/>
                </a:solidFill>
                <a:latin typeface="Calibri"/>
              </a:rPr>
              <a:t>Both of these can be completed online at </a:t>
            </a:r>
            <a:r>
              <a:rPr lang="en-US" sz="2000" b="1" dirty="0">
                <a:solidFill>
                  <a:prstClr val="black"/>
                </a:solidFill>
                <a:latin typeface="Calibri"/>
              </a:rPr>
              <a:t>studentaid.gov </a:t>
            </a:r>
            <a:r>
              <a:rPr lang="en-US" sz="2000" dirty="0">
                <a:solidFill>
                  <a:prstClr val="black"/>
                </a:solidFill>
                <a:latin typeface="Calibri"/>
              </a:rPr>
              <a:t>with the student’s FSA ID                   (username and password)</a:t>
            </a:r>
            <a:endParaRPr lang="en-US" sz="2000" b="1" dirty="0">
              <a:solidFill>
                <a:prstClr val="black"/>
              </a:solidFill>
              <a:latin typeface="Calibri"/>
            </a:endParaRPr>
          </a:p>
        </p:txBody>
      </p:sp>
      <p:pic>
        <p:nvPicPr>
          <p:cNvPr id="7" name="Picture 6">
            <a:extLst>
              <a:ext uri="{FF2B5EF4-FFF2-40B4-BE49-F238E27FC236}">
                <a16:creationId xmlns:a16="http://schemas.microsoft.com/office/drawing/2014/main" id="{5B8FA85F-D23E-402E-AAF9-07620B0372D2}"/>
              </a:ext>
            </a:extLst>
          </p:cNvPr>
          <p:cNvPicPr/>
          <p:nvPr/>
        </p:nvPicPr>
        <p:blipFill>
          <a:blip r:embed="rId4"/>
          <a:stretch>
            <a:fillRect/>
          </a:stretch>
        </p:blipFill>
        <p:spPr>
          <a:xfrm>
            <a:off x="1726493" y="1541673"/>
            <a:ext cx="3795767" cy="4608115"/>
          </a:xfrm>
          <a:prstGeom prst="rect">
            <a:avLst/>
          </a:prstGeom>
        </p:spPr>
      </p:pic>
    </p:spTree>
    <p:extLst>
      <p:ext uri="{BB962C8B-B14F-4D97-AF65-F5344CB8AC3E}">
        <p14:creationId xmlns:p14="http://schemas.microsoft.com/office/powerpoint/2010/main" val="314042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CM-1016-32800_GeneralP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76893" y="802432"/>
            <a:ext cx="7814414" cy="1077218"/>
          </a:xfrm>
          <a:prstGeom prst="rect">
            <a:avLst/>
          </a:prstGeom>
          <a:noFill/>
        </p:spPr>
        <p:txBody>
          <a:bodyPr wrap="square" rtlCol="0">
            <a:spAutoFit/>
          </a:bodyPr>
          <a:lstStyle/>
          <a:p>
            <a:pPr algn="ctr" defTabSz="457146"/>
            <a:r>
              <a:rPr lang="en-US" sz="3600" dirty="0" err="1">
                <a:solidFill>
                  <a:srgbClr val="081F3F"/>
                </a:solidFill>
                <a:latin typeface="Georgia" panose="02040502050405020303" pitchFamily="18" charset="0"/>
              </a:rPr>
              <a:t>MyAkron</a:t>
            </a:r>
            <a:r>
              <a:rPr lang="en-US" sz="3600" dirty="0">
                <a:solidFill>
                  <a:srgbClr val="081F3F"/>
                </a:solidFill>
                <a:latin typeface="Georgia" panose="02040502050405020303" pitchFamily="18" charset="0"/>
              </a:rPr>
              <a:t> Student Center</a:t>
            </a:r>
          </a:p>
          <a:p>
            <a:pPr algn="ctr" defTabSz="457146"/>
            <a:r>
              <a:rPr lang="en-US" sz="2800" i="1" dirty="0">
                <a:solidFill>
                  <a:srgbClr val="081F3F"/>
                </a:solidFill>
                <a:latin typeface="Georgia" panose="02040502050405020303" pitchFamily="18" charset="0"/>
              </a:rPr>
              <a:t>Access to all financial aid information</a:t>
            </a:r>
          </a:p>
        </p:txBody>
      </p:sp>
      <p:sp>
        <p:nvSpPr>
          <p:cNvPr id="7" name="Content Placeholder 8"/>
          <p:cNvSpPr txBox="1">
            <a:spLocks/>
          </p:cNvSpPr>
          <p:nvPr/>
        </p:nvSpPr>
        <p:spPr>
          <a:xfrm>
            <a:off x="1652545" y="2046488"/>
            <a:ext cx="5220425" cy="710223"/>
          </a:xfrm>
          <a:prstGeom prst="rect">
            <a:avLst/>
          </a:prstGeom>
        </p:spPr>
        <p:txBody>
          <a:bodyPr>
            <a:noAutofit/>
          </a:bodyPr>
          <a:lst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prstClr val="black"/>
                </a:solidFill>
                <a:latin typeface="Calibri"/>
                <a:hlinkClick r:id="rId4"/>
              </a:rPr>
              <a:t>https://my.uakron.edu</a:t>
            </a:r>
            <a:endParaRPr lang="en-US" sz="1600" dirty="0">
              <a:solidFill>
                <a:prstClr val="black"/>
              </a:solidFill>
              <a:latin typeface="Calibri"/>
            </a:endParaRPr>
          </a:p>
          <a:p>
            <a:pPr marL="0" indent="0">
              <a:buNone/>
            </a:pPr>
            <a:r>
              <a:rPr lang="en-US" sz="1200" i="1" dirty="0">
                <a:solidFill>
                  <a:srgbClr val="081F3F"/>
                </a:solidFill>
                <a:latin typeface="Calibri"/>
              </a:rPr>
              <a:t>Students log in with the </a:t>
            </a:r>
            <a:r>
              <a:rPr lang="en-US" sz="1200" i="1" dirty="0" err="1">
                <a:solidFill>
                  <a:srgbClr val="081F3F"/>
                </a:solidFill>
                <a:latin typeface="Calibri"/>
              </a:rPr>
              <a:t>UANet</a:t>
            </a:r>
            <a:r>
              <a:rPr lang="en-US" sz="1200" i="1" dirty="0">
                <a:solidFill>
                  <a:srgbClr val="081F3F"/>
                </a:solidFill>
                <a:latin typeface="Calibri"/>
              </a:rPr>
              <a:t> ID and password (emailed from Admissions)</a:t>
            </a:r>
          </a:p>
        </p:txBody>
      </p:sp>
      <p:pic>
        <p:nvPicPr>
          <p:cNvPr id="8" name="Picture 7"/>
          <p:cNvPicPr>
            <a:picLocks noChangeAspect="1"/>
          </p:cNvPicPr>
          <p:nvPr/>
        </p:nvPicPr>
        <p:blipFill>
          <a:blip r:embed="rId5"/>
          <a:stretch>
            <a:fillRect/>
          </a:stretch>
        </p:blipFill>
        <p:spPr>
          <a:xfrm>
            <a:off x="1645199" y="2832848"/>
            <a:ext cx="5220426" cy="3809278"/>
          </a:xfrm>
          <a:prstGeom prst="rect">
            <a:avLst/>
          </a:prstGeom>
          <a:ln>
            <a:solidFill>
              <a:srgbClr val="00002F"/>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788" y="3490038"/>
            <a:ext cx="3943900" cy="2095792"/>
          </a:xfrm>
          <a:prstGeom prst="rect">
            <a:avLst/>
          </a:prstGeom>
          <a:ln>
            <a:solidFill>
              <a:srgbClr val="00002F"/>
            </a:solidFill>
          </a:ln>
        </p:spPr>
      </p:pic>
      <p:sp>
        <p:nvSpPr>
          <p:cNvPr id="9" name="Oval 8"/>
          <p:cNvSpPr/>
          <p:nvPr/>
        </p:nvSpPr>
        <p:spPr>
          <a:xfrm>
            <a:off x="6838436" y="4803197"/>
            <a:ext cx="1285585" cy="71329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46"/>
            <a:endParaRPr lang="en-US">
              <a:solidFill>
                <a:prstClr val="white"/>
              </a:solidFill>
              <a:latin typeface="Calibri"/>
            </a:endParaRPr>
          </a:p>
        </p:txBody>
      </p:sp>
    </p:spTree>
    <p:extLst>
      <p:ext uri="{BB962C8B-B14F-4D97-AF65-F5344CB8AC3E}">
        <p14:creationId xmlns:p14="http://schemas.microsoft.com/office/powerpoint/2010/main" val="51873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CM-1016-32800_GeneralPP3.jpg"/>
          <p:cNvPicPr>
            <a:picLocks noChangeAspect="1"/>
          </p:cNvPicPr>
          <p:nvPr/>
        </p:nvPicPr>
        <p:blipFill rotWithShape="1">
          <a:blip r:embed="rId3">
            <a:extLst>
              <a:ext uri="{28A0092B-C50C-407E-A947-70E740481C1C}">
                <a14:useLocalDpi xmlns:a14="http://schemas.microsoft.com/office/drawing/2010/main" val="0"/>
              </a:ext>
            </a:extLst>
          </a:blip>
          <a:srcRect b="14015"/>
          <a:stretch/>
        </p:blipFill>
        <p:spPr>
          <a:xfrm>
            <a:off x="1524000" y="-1"/>
            <a:ext cx="9144000" cy="6714565"/>
          </a:xfrm>
          <a:prstGeom prst="rect">
            <a:avLst/>
          </a:prstGeom>
        </p:spPr>
      </p:pic>
      <p:cxnSp>
        <p:nvCxnSpPr>
          <p:cNvPr id="7" name="Straight Arrow Connector 6"/>
          <p:cNvCxnSpPr/>
          <p:nvPr/>
        </p:nvCxnSpPr>
        <p:spPr>
          <a:xfrm flipH="1">
            <a:off x="4625277" y="4681587"/>
            <a:ext cx="546754" cy="311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AB1B312E-37F2-4D29-9996-4DE4938BCE79}"/>
              </a:ext>
            </a:extLst>
          </p:cNvPr>
          <p:cNvGrpSpPr/>
          <p:nvPr/>
        </p:nvGrpSpPr>
        <p:grpSpPr>
          <a:xfrm>
            <a:off x="3263155" y="1"/>
            <a:ext cx="6025496" cy="6521955"/>
            <a:chOff x="1890338" y="804451"/>
            <a:chExt cx="5363323" cy="5896798"/>
          </a:xfrm>
        </p:grpSpPr>
        <p:pic>
          <p:nvPicPr>
            <p:cNvPr id="4" name="Picture 3">
              <a:extLst>
                <a:ext uri="{FF2B5EF4-FFF2-40B4-BE49-F238E27FC236}">
                  <a16:creationId xmlns:a16="http://schemas.microsoft.com/office/drawing/2014/main" id="{8105EB49-349E-44BB-967B-5DC45DF51055}"/>
                </a:ext>
              </a:extLst>
            </p:cNvPr>
            <p:cNvPicPr>
              <a:picLocks noChangeAspect="1"/>
            </p:cNvPicPr>
            <p:nvPr/>
          </p:nvPicPr>
          <p:blipFill>
            <a:blip r:embed="rId4"/>
            <a:stretch>
              <a:fillRect/>
            </a:stretch>
          </p:blipFill>
          <p:spPr>
            <a:xfrm>
              <a:off x="1890338" y="804451"/>
              <a:ext cx="5363323" cy="5896798"/>
            </a:xfrm>
            <a:prstGeom prst="rect">
              <a:avLst/>
            </a:prstGeom>
            <a:ln>
              <a:solidFill>
                <a:schemeClr val="tx1"/>
              </a:solidFill>
            </a:ln>
          </p:spPr>
        </p:pic>
        <p:pic>
          <p:nvPicPr>
            <p:cNvPr id="2" name="Picture 1">
              <a:extLst>
                <a:ext uri="{FF2B5EF4-FFF2-40B4-BE49-F238E27FC236}">
                  <a16:creationId xmlns:a16="http://schemas.microsoft.com/office/drawing/2014/main" id="{E7126458-6066-41AA-AD84-D7B1132BA13E}"/>
                </a:ext>
              </a:extLst>
            </p:cNvPr>
            <p:cNvPicPr>
              <a:picLocks noChangeAspect="1"/>
            </p:cNvPicPr>
            <p:nvPr/>
          </p:nvPicPr>
          <p:blipFill rotWithShape="1">
            <a:blip r:embed="rId5"/>
            <a:srcRect t="54768" r="80843" b="38388"/>
            <a:stretch/>
          </p:blipFill>
          <p:spPr>
            <a:xfrm>
              <a:off x="1922234" y="5061098"/>
              <a:ext cx="1246269" cy="199247"/>
            </a:xfrm>
            <a:prstGeom prst="rect">
              <a:avLst/>
            </a:prstGeom>
          </p:spPr>
        </p:pic>
      </p:grpSp>
      <p:sp>
        <p:nvSpPr>
          <p:cNvPr id="6" name="Oval 5"/>
          <p:cNvSpPr/>
          <p:nvPr/>
        </p:nvSpPr>
        <p:spPr>
          <a:xfrm>
            <a:off x="3034131" y="4149383"/>
            <a:ext cx="2137900" cy="111707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46">
              <a:defRPr/>
            </a:pPr>
            <a:endParaRPr lang="en-US">
              <a:solidFill>
                <a:prstClr val="white"/>
              </a:solidFill>
              <a:latin typeface="Calibri"/>
            </a:endParaRPr>
          </a:p>
        </p:txBody>
      </p:sp>
      <p:cxnSp>
        <p:nvCxnSpPr>
          <p:cNvPr id="9" name="Straight Arrow Connector 8">
            <a:extLst>
              <a:ext uri="{FF2B5EF4-FFF2-40B4-BE49-F238E27FC236}">
                <a16:creationId xmlns:a16="http://schemas.microsoft.com/office/drawing/2014/main" id="{ABE38DFA-7758-4752-67FD-281789E31321}"/>
              </a:ext>
            </a:extLst>
          </p:cNvPr>
          <p:cNvCxnSpPr/>
          <p:nvPr/>
        </p:nvCxnSpPr>
        <p:spPr>
          <a:xfrm>
            <a:off x="2079813" y="4645727"/>
            <a:ext cx="121917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39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CM-1016-32800_GeneralPP3.jpg"/>
          <p:cNvPicPr>
            <a:picLocks noChangeAspect="1"/>
          </p:cNvPicPr>
          <p:nvPr/>
        </p:nvPicPr>
        <p:blipFill rotWithShape="1">
          <a:blip r:embed="rId3">
            <a:extLst>
              <a:ext uri="{28A0092B-C50C-407E-A947-70E740481C1C}">
                <a14:useLocalDpi xmlns:a14="http://schemas.microsoft.com/office/drawing/2010/main" val="0"/>
              </a:ext>
            </a:extLst>
          </a:blip>
          <a:srcRect b="14306"/>
          <a:stretch/>
        </p:blipFill>
        <p:spPr>
          <a:xfrm>
            <a:off x="0" y="0"/>
            <a:ext cx="12192000" cy="5247064"/>
          </a:xfrm>
          <a:prstGeom prst="rect">
            <a:avLst/>
          </a:prstGeom>
        </p:spPr>
      </p:pic>
      <p:sp>
        <p:nvSpPr>
          <p:cNvPr id="8" name="TextBox 7"/>
          <p:cNvSpPr txBox="1"/>
          <p:nvPr/>
        </p:nvSpPr>
        <p:spPr>
          <a:xfrm>
            <a:off x="830390" y="576322"/>
            <a:ext cx="7814414" cy="646331"/>
          </a:xfrm>
          <a:prstGeom prst="rect">
            <a:avLst/>
          </a:prstGeom>
          <a:noFill/>
        </p:spPr>
        <p:txBody>
          <a:bodyPr wrap="square" rtlCol="0">
            <a:spAutoFit/>
          </a:bodyPr>
          <a:lstStyle/>
          <a:p>
            <a:pPr defTabSz="457146"/>
            <a:r>
              <a:rPr lang="en-US" sz="3600" dirty="0">
                <a:solidFill>
                  <a:srgbClr val="081F3F"/>
                </a:solidFill>
                <a:latin typeface="Georgia" panose="02040502050405020303" pitchFamily="18" charset="0"/>
              </a:rPr>
              <a:t>Accept/Decline/Reduce Awards</a:t>
            </a:r>
          </a:p>
        </p:txBody>
      </p:sp>
      <p:sp>
        <p:nvSpPr>
          <p:cNvPr id="4" name="Rectangle 3"/>
          <p:cNvSpPr/>
          <p:nvPr/>
        </p:nvSpPr>
        <p:spPr>
          <a:xfrm>
            <a:off x="2165024" y="3044858"/>
            <a:ext cx="1395167" cy="2063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6"/>
            <a:endParaRPr lang="en-US">
              <a:solidFill>
                <a:prstClr val="white"/>
              </a:solidFill>
              <a:latin typeface="Calibri"/>
            </a:endParaRPr>
          </a:p>
        </p:txBody>
      </p:sp>
      <p:sp>
        <p:nvSpPr>
          <p:cNvPr id="13" name="TextBox 12">
            <a:extLst>
              <a:ext uri="{FF2B5EF4-FFF2-40B4-BE49-F238E27FC236}">
                <a16:creationId xmlns:a16="http://schemas.microsoft.com/office/drawing/2014/main" id="{67E1D41B-25DE-4D29-BD04-6C7143B1E6C2}"/>
              </a:ext>
            </a:extLst>
          </p:cNvPr>
          <p:cNvSpPr txBox="1"/>
          <p:nvPr/>
        </p:nvSpPr>
        <p:spPr>
          <a:xfrm>
            <a:off x="8836828" y="747004"/>
            <a:ext cx="1850038" cy="1477328"/>
          </a:xfrm>
          <a:prstGeom prst="rect">
            <a:avLst/>
          </a:prstGeom>
          <a:solidFill>
            <a:srgbClr val="9C8D5A"/>
          </a:solidFill>
          <a:ln>
            <a:solidFill>
              <a:srgbClr val="081F3F"/>
            </a:solidFill>
          </a:ln>
        </p:spPr>
        <p:txBody>
          <a:bodyPr wrap="square" rtlCol="0">
            <a:spAutoFit/>
          </a:bodyPr>
          <a:lstStyle/>
          <a:p>
            <a:pPr algn="ctr" defTabSz="457146"/>
            <a:r>
              <a:rPr lang="en-US" dirty="0">
                <a:solidFill>
                  <a:prstClr val="white"/>
                </a:solidFill>
                <a:latin typeface="Calibri"/>
              </a:rPr>
              <a:t>Check each award you wish to accept or decline (you can also reduce)</a:t>
            </a:r>
          </a:p>
        </p:txBody>
      </p:sp>
      <p:sp>
        <p:nvSpPr>
          <p:cNvPr id="14" name="TextBox 13">
            <a:extLst>
              <a:ext uri="{FF2B5EF4-FFF2-40B4-BE49-F238E27FC236}">
                <a16:creationId xmlns:a16="http://schemas.microsoft.com/office/drawing/2014/main" id="{1CF53423-3643-48EA-87E6-81E034F7AAFC}"/>
              </a:ext>
            </a:extLst>
          </p:cNvPr>
          <p:cNvSpPr txBox="1"/>
          <p:nvPr/>
        </p:nvSpPr>
        <p:spPr>
          <a:xfrm>
            <a:off x="954343" y="5486236"/>
            <a:ext cx="8364071" cy="1015663"/>
          </a:xfrm>
          <a:prstGeom prst="rect">
            <a:avLst/>
          </a:prstGeom>
          <a:solidFill>
            <a:schemeClr val="accent1">
              <a:lumMod val="60000"/>
              <a:lumOff val="40000"/>
            </a:schemeClr>
          </a:solidFill>
          <a:ln>
            <a:solidFill>
              <a:schemeClr val="bg1"/>
            </a:solidFill>
          </a:ln>
        </p:spPr>
        <p:txBody>
          <a:bodyPr wrap="square" rtlCol="0">
            <a:spAutoFit/>
          </a:bodyPr>
          <a:lstStyle/>
          <a:p>
            <a:pPr marL="285750" indent="-285750" defTabSz="457146">
              <a:buFont typeface="Arial" panose="020B0604020202020204" pitchFamily="34" charset="0"/>
              <a:buChar char="•"/>
            </a:pPr>
            <a:r>
              <a:rPr lang="en-US" sz="2000" dirty="0">
                <a:solidFill>
                  <a:srgbClr val="081F3F"/>
                </a:solidFill>
                <a:latin typeface="Calibri"/>
              </a:rPr>
              <a:t>Graduate students will see the DL Unsubsidized Loan Offer and an estimate of their Graduate PLUS Loan eligibility.  Any estimated graduate remission that you are receiving will show up here for informational purposes as well.</a:t>
            </a:r>
          </a:p>
        </p:txBody>
      </p:sp>
      <p:pic>
        <p:nvPicPr>
          <p:cNvPr id="2" name="Picture 1">
            <a:extLst>
              <a:ext uri="{FF2B5EF4-FFF2-40B4-BE49-F238E27FC236}">
                <a16:creationId xmlns:a16="http://schemas.microsoft.com/office/drawing/2014/main" id="{4F825809-5CD3-44F2-82E7-32358B077799}"/>
              </a:ext>
            </a:extLst>
          </p:cNvPr>
          <p:cNvPicPr>
            <a:picLocks noChangeAspect="1"/>
          </p:cNvPicPr>
          <p:nvPr/>
        </p:nvPicPr>
        <p:blipFill rotWithShape="1">
          <a:blip r:embed="rId4"/>
          <a:srcRect t="44288"/>
          <a:stretch/>
        </p:blipFill>
        <p:spPr bwMode="auto">
          <a:xfrm>
            <a:off x="1362829" y="1485668"/>
            <a:ext cx="7216396" cy="3761397"/>
          </a:xfrm>
          <a:prstGeom prst="rect">
            <a:avLst/>
          </a:prstGeom>
          <a:ln w="3810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071D0EDA-D1FF-1ADE-4858-4EDB09CAA09C}"/>
              </a:ext>
            </a:extLst>
          </p:cNvPr>
          <p:cNvCxnSpPr/>
          <p:nvPr/>
        </p:nvCxnSpPr>
        <p:spPr>
          <a:xfrm>
            <a:off x="7772400" y="679634"/>
            <a:ext cx="0" cy="67231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08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CM-1016-32800_GeneralPP3.jpg"/>
          <p:cNvPicPr>
            <a:picLocks noChangeAspect="1"/>
          </p:cNvPicPr>
          <p:nvPr/>
        </p:nvPicPr>
        <p:blipFill rotWithShape="1">
          <a:blip r:embed="rId3">
            <a:extLst>
              <a:ext uri="{28A0092B-C50C-407E-A947-70E740481C1C}">
                <a14:useLocalDpi xmlns:a14="http://schemas.microsoft.com/office/drawing/2010/main" val="0"/>
              </a:ext>
            </a:extLst>
          </a:blip>
          <a:srcRect b="16006"/>
          <a:stretch/>
        </p:blipFill>
        <p:spPr>
          <a:xfrm>
            <a:off x="0" y="0"/>
            <a:ext cx="12192000" cy="5760293"/>
          </a:xfrm>
          <a:prstGeom prst="rect">
            <a:avLst/>
          </a:prstGeom>
        </p:spPr>
      </p:pic>
      <p:sp>
        <p:nvSpPr>
          <p:cNvPr id="3" name="TextBox 2"/>
          <p:cNvSpPr txBox="1"/>
          <p:nvPr/>
        </p:nvSpPr>
        <p:spPr>
          <a:xfrm>
            <a:off x="1976893" y="802432"/>
            <a:ext cx="7814414" cy="1077218"/>
          </a:xfrm>
          <a:prstGeom prst="rect">
            <a:avLst/>
          </a:prstGeom>
          <a:noFill/>
        </p:spPr>
        <p:txBody>
          <a:bodyPr wrap="square" rtlCol="0">
            <a:spAutoFit/>
          </a:bodyPr>
          <a:lstStyle/>
          <a:p>
            <a:pPr defTabSz="457146"/>
            <a:r>
              <a:rPr lang="en-US" sz="3200" dirty="0">
                <a:solidFill>
                  <a:srgbClr val="00002F"/>
                </a:solidFill>
                <a:latin typeface="Georgia" panose="02040502050405020303" pitchFamily="18" charset="0"/>
              </a:rPr>
              <a:t>No awards offered? You may be missing something, check your To Do List.</a:t>
            </a:r>
          </a:p>
        </p:txBody>
      </p:sp>
      <p:grpSp>
        <p:nvGrpSpPr>
          <p:cNvPr id="15" name="Group 14">
            <a:extLst>
              <a:ext uri="{FF2B5EF4-FFF2-40B4-BE49-F238E27FC236}">
                <a16:creationId xmlns:a16="http://schemas.microsoft.com/office/drawing/2014/main" id="{CB1716D7-A381-449C-9FAD-0224EDDCF398}"/>
              </a:ext>
            </a:extLst>
          </p:cNvPr>
          <p:cNvGrpSpPr/>
          <p:nvPr/>
        </p:nvGrpSpPr>
        <p:grpSpPr>
          <a:xfrm>
            <a:off x="1783977" y="1974531"/>
            <a:ext cx="8650941" cy="4588194"/>
            <a:chOff x="0" y="0"/>
            <a:chExt cx="7985814" cy="2835336"/>
          </a:xfrm>
        </p:grpSpPr>
        <p:pic>
          <p:nvPicPr>
            <p:cNvPr id="16" name="Picture 15">
              <a:extLst>
                <a:ext uri="{FF2B5EF4-FFF2-40B4-BE49-F238E27FC236}">
                  <a16:creationId xmlns:a16="http://schemas.microsoft.com/office/drawing/2014/main" id="{52E9A0DD-60BB-4FFF-BC07-17B992644832}"/>
                </a:ext>
              </a:extLst>
            </p:cNvPr>
            <p:cNvPicPr>
              <a:picLocks noChangeAspect="1"/>
            </p:cNvPicPr>
            <p:nvPr/>
          </p:nvPicPr>
          <p:blipFill rotWithShape="1">
            <a:blip r:embed="rId4"/>
            <a:srcRect r="2673" b="28325"/>
            <a:stretch/>
          </p:blipFill>
          <p:spPr>
            <a:xfrm>
              <a:off x="0" y="0"/>
              <a:ext cx="7985814" cy="2835336"/>
            </a:xfrm>
            <a:prstGeom prst="rect">
              <a:avLst/>
            </a:prstGeom>
            <a:ln>
              <a:solidFill>
                <a:sysClr val="windowText" lastClr="000000"/>
              </a:solidFill>
            </a:ln>
          </p:spPr>
        </p:pic>
        <p:pic>
          <p:nvPicPr>
            <p:cNvPr id="17" name="Picture 16">
              <a:extLst>
                <a:ext uri="{FF2B5EF4-FFF2-40B4-BE49-F238E27FC236}">
                  <a16:creationId xmlns:a16="http://schemas.microsoft.com/office/drawing/2014/main" id="{D0857046-EE72-4F9D-96CB-7F6AC290DED0}"/>
                </a:ext>
              </a:extLst>
            </p:cNvPr>
            <p:cNvPicPr>
              <a:picLocks noChangeAspect="1"/>
            </p:cNvPicPr>
            <p:nvPr/>
          </p:nvPicPr>
          <p:blipFill rotWithShape="1">
            <a:blip r:embed="rId5"/>
            <a:srcRect t="54174" r="77506" b="37612"/>
            <a:stretch/>
          </p:blipFill>
          <p:spPr>
            <a:xfrm>
              <a:off x="0" y="2141740"/>
              <a:ext cx="1575766" cy="257470"/>
            </a:xfrm>
            <a:prstGeom prst="rect">
              <a:avLst/>
            </a:prstGeom>
          </p:spPr>
        </p:pic>
      </p:grpSp>
      <p:sp>
        <p:nvSpPr>
          <p:cNvPr id="18" name="Oval 17">
            <a:extLst>
              <a:ext uri="{FF2B5EF4-FFF2-40B4-BE49-F238E27FC236}">
                <a16:creationId xmlns:a16="http://schemas.microsoft.com/office/drawing/2014/main" id="{A9107A56-82D9-4268-0323-7CF96FD1AEEB}"/>
              </a:ext>
            </a:extLst>
          </p:cNvPr>
          <p:cNvSpPr/>
          <p:nvPr/>
        </p:nvSpPr>
        <p:spPr>
          <a:xfrm>
            <a:off x="7593106" y="4025153"/>
            <a:ext cx="3003176" cy="21604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46"/>
            <a:endParaRPr lang="en-US">
              <a:solidFill>
                <a:prstClr val="white"/>
              </a:solidFill>
              <a:latin typeface="Calibri"/>
            </a:endParaRPr>
          </a:p>
        </p:txBody>
      </p:sp>
      <p:sp>
        <p:nvSpPr>
          <p:cNvPr id="19" name="TextBox 18">
            <a:extLst>
              <a:ext uri="{FF2B5EF4-FFF2-40B4-BE49-F238E27FC236}">
                <a16:creationId xmlns:a16="http://schemas.microsoft.com/office/drawing/2014/main" id="{34E429A3-56CE-A5CB-4771-DB6152338335}"/>
              </a:ext>
            </a:extLst>
          </p:cNvPr>
          <p:cNvSpPr txBox="1"/>
          <p:nvPr/>
        </p:nvSpPr>
        <p:spPr>
          <a:xfrm>
            <a:off x="3953435" y="5244353"/>
            <a:ext cx="3810000" cy="923330"/>
          </a:xfrm>
          <a:prstGeom prst="rect">
            <a:avLst/>
          </a:prstGeom>
          <a:noFill/>
        </p:spPr>
        <p:txBody>
          <a:bodyPr wrap="square" rtlCol="0">
            <a:spAutoFit/>
          </a:bodyPr>
          <a:lstStyle/>
          <a:p>
            <a:pPr defTabSz="457146"/>
            <a:r>
              <a:rPr lang="en-US" dirty="0">
                <a:solidFill>
                  <a:srgbClr val="FF0000"/>
                </a:solidFill>
                <a:latin typeface="Calibri"/>
              </a:rPr>
              <a:t>Click on the links for more information and forms.  Check your mail and email for original request and reminders.</a:t>
            </a:r>
          </a:p>
        </p:txBody>
      </p:sp>
    </p:spTree>
    <p:extLst>
      <p:ext uri="{BB962C8B-B14F-4D97-AF65-F5344CB8AC3E}">
        <p14:creationId xmlns:p14="http://schemas.microsoft.com/office/powerpoint/2010/main" val="3669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CM-1016-32800_GeneralP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844795" y="626554"/>
            <a:ext cx="8323117" cy="646331"/>
          </a:xfrm>
          <a:prstGeom prst="rect">
            <a:avLst/>
          </a:prstGeom>
          <a:noFill/>
        </p:spPr>
        <p:txBody>
          <a:bodyPr wrap="square" rtlCol="0">
            <a:spAutoFit/>
          </a:bodyPr>
          <a:lstStyle/>
          <a:p>
            <a:pPr defTabSz="457146"/>
            <a:r>
              <a:rPr lang="en-US" sz="3600" dirty="0">
                <a:solidFill>
                  <a:srgbClr val="081F3F"/>
                </a:solidFill>
                <a:latin typeface="Georgia" panose="02040502050405020303" pitchFamily="18" charset="0"/>
              </a:rPr>
              <a:t>Visit the Office of Student Financial Aid</a:t>
            </a:r>
          </a:p>
        </p:txBody>
      </p:sp>
      <p:pic>
        <p:nvPicPr>
          <p:cNvPr id="2" name="Picture 1"/>
          <p:cNvPicPr>
            <a:picLocks noChangeAspect="1"/>
          </p:cNvPicPr>
          <p:nvPr/>
        </p:nvPicPr>
        <p:blipFill>
          <a:blip r:embed="rId4"/>
          <a:stretch>
            <a:fillRect/>
          </a:stretch>
        </p:blipFill>
        <p:spPr>
          <a:xfrm>
            <a:off x="502920" y="1893054"/>
            <a:ext cx="5717120" cy="3784572"/>
          </a:xfrm>
          <a:prstGeom prst="rect">
            <a:avLst/>
          </a:prstGeom>
        </p:spPr>
      </p:pic>
      <p:sp>
        <p:nvSpPr>
          <p:cNvPr id="4" name="TextBox 3"/>
          <p:cNvSpPr txBox="1"/>
          <p:nvPr/>
        </p:nvSpPr>
        <p:spPr>
          <a:xfrm>
            <a:off x="502920" y="5777889"/>
            <a:ext cx="5717120" cy="707886"/>
          </a:xfrm>
          <a:prstGeom prst="rect">
            <a:avLst/>
          </a:prstGeom>
          <a:solidFill>
            <a:srgbClr val="9C8D5A"/>
          </a:solidFill>
        </p:spPr>
        <p:txBody>
          <a:bodyPr wrap="square" rtlCol="0">
            <a:spAutoFit/>
          </a:bodyPr>
          <a:lstStyle/>
          <a:p>
            <a:pPr algn="ctr" defTabSz="457146"/>
            <a:r>
              <a:rPr lang="en-US" sz="2000" b="1" dirty="0">
                <a:solidFill>
                  <a:srgbClr val="00002F"/>
                </a:solidFill>
                <a:latin typeface="Calibri"/>
              </a:rPr>
              <a:t>Simmons Hall Room 204         </a:t>
            </a:r>
          </a:p>
          <a:p>
            <a:pPr algn="ctr" defTabSz="457146"/>
            <a:r>
              <a:rPr lang="en-US" sz="2000" b="1" dirty="0">
                <a:solidFill>
                  <a:srgbClr val="00002F"/>
                </a:solidFill>
                <a:latin typeface="Calibri"/>
              </a:rPr>
              <a:t>330-972-7032</a:t>
            </a:r>
          </a:p>
        </p:txBody>
      </p:sp>
      <p:sp>
        <p:nvSpPr>
          <p:cNvPr id="5" name="TextBox 4">
            <a:extLst>
              <a:ext uri="{FF2B5EF4-FFF2-40B4-BE49-F238E27FC236}">
                <a16:creationId xmlns:a16="http://schemas.microsoft.com/office/drawing/2014/main" id="{92B9F14C-6DB7-9DE4-59EF-677282E1804A}"/>
              </a:ext>
            </a:extLst>
          </p:cNvPr>
          <p:cNvSpPr txBox="1"/>
          <p:nvPr/>
        </p:nvSpPr>
        <p:spPr>
          <a:xfrm>
            <a:off x="6771570" y="2492678"/>
            <a:ext cx="4868899" cy="2585323"/>
          </a:xfrm>
          <a:prstGeom prst="rect">
            <a:avLst/>
          </a:prstGeom>
          <a:noFill/>
        </p:spPr>
        <p:txBody>
          <a:bodyPr wrap="square" rtlCol="0">
            <a:spAutoFit/>
          </a:bodyPr>
          <a:lstStyle/>
          <a:p>
            <a:pPr defTabSz="457146"/>
            <a:r>
              <a:rPr lang="en-US" sz="2400" dirty="0">
                <a:solidFill>
                  <a:prstClr val="black"/>
                </a:solidFill>
                <a:latin typeface="Calibri"/>
              </a:rPr>
              <a:t>Walk-ins welcome daily from</a:t>
            </a:r>
          </a:p>
          <a:p>
            <a:pPr defTabSz="457146"/>
            <a:r>
              <a:rPr lang="en-US" sz="2400" dirty="0">
                <a:solidFill>
                  <a:prstClr val="black"/>
                </a:solidFill>
                <a:latin typeface="Calibri"/>
              </a:rPr>
              <a:t>8 a.m. to 4:30 p.m.</a:t>
            </a:r>
          </a:p>
          <a:p>
            <a:pPr defTabSz="457146"/>
            <a:endParaRPr lang="en-US" sz="2400" dirty="0">
              <a:solidFill>
                <a:prstClr val="black"/>
              </a:solidFill>
              <a:latin typeface="Calibri"/>
            </a:endParaRPr>
          </a:p>
          <a:p>
            <a:pPr defTabSz="457146"/>
            <a:r>
              <a:rPr lang="en-US" sz="2400" dirty="0">
                <a:solidFill>
                  <a:prstClr val="black"/>
                </a:solidFill>
                <a:latin typeface="Calibri"/>
              </a:rPr>
              <a:t>Call center support and live chat available 24/7/365. </a:t>
            </a:r>
          </a:p>
          <a:p>
            <a:pPr defTabSz="457146"/>
            <a:r>
              <a:rPr lang="en-US" sz="2400" dirty="0">
                <a:solidFill>
                  <a:srgbClr val="1F497D">
                    <a:lumMod val="75000"/>
                  </a:srgbClr>
                </a:solidFill>
                <a:latin typeface="Calibri"/>
              </a:rPr>
              <a:t>uakron.edusupportcenter.com</a:t>
            </a:r>
          </a:p>
          <a:p>
            <a:pPr defTabSz="457146"/>
            <a:endParaRPr lang="en-US" dirty="0">
              <a:solidFill>
                <a:prstClr val="black"/>
              </a:solidFill>
              <a:latin typeface="Calibri"/>
            </a:endParaRPr>
          </a:p>
        </p:txBody>
      </p:sp>
    </p:spTree>
    <p:extLst>
      <p:ext uri="{BB962C8B-B14F-4D97-AF65-F5344CB8AC3E}">
        <p14:creationId xmlns:p14="http://schemas.microsoft.com/office/powerpoint/2010/main" val="29580567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566</Words>
  <Application>Microsoft Office PowerPoint</Application>
  <PresentationFormat>Widescreen</PresentationFormat>
  <Paragraphs>69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Franklin Gothic Book</vt:lpstr>
      <vt:lpstr>Georgia</vt:lpstr>
      <vt:lpstr>1_Office Theme</vt:lpstr>
      <vt:lpstr>Financial Assistance for Graduate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Akron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Assistance for Graduate School</dc:title>
  <dc:creator>Jennifer Harpham</dc:creator>
  <cp:lastModifiedBy>Heather Blake</cp:lastModifiedBy>
  <cp:revision>1</cp:revision>
  <dcterms:created xsi:type="dcterms:W3CDTF">2023-08-21T19:10:56Z</dcterms:created>
  <dcterms:modified xsi:type="dcterms:W3CDTF">2023-08-24T14:54:15Z</dcterms:modified>
</cp:coreProperties>
</file>